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257" r:id="rId3"/>
    <p:sldId id="276" r:id="rId4"/>
    <p:sldId id="258" r:id="rId5"/>
    <p:sldId id="259" r:id="rId6"/>
    <p:sldId id="260" r:id="rId7"/>
    <p:sldId id="273" r:id="rId8"/>
    <p:sldId id="261" r:id="rId9"/>
    <p:sldId id="262" r:id="rId10"/>
    <p:sldId id="296" r:id="rId11"/>
    <p:sldId id="297" r:id="rId12"/>
    <p:sldId id="298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87" r:id="rId23"/>
    <p:sldId id="289" r:id="rId24"/>
    <p:sldId id="290" r:id="rId25"/>
    <p:sldId id="291" r:id="rId26"/>
    <p:sldId id="292" r:id="rId27"/>
    <p:sldId id="293" r:id="rId28"/>
    <p:sldId id="277" r:id="rId29"/>
    <p:sldId id="278" r:id="rId30"/>
    <p:sldId id="275" r:id="rId31"/>
    <p:sldId id="281" r:id="rId32"/>
    <p:sldId id="282" r:id="rId33"/>
    <p:sldId id="279" r:id="rId34"/>
    <p:sldId id="283" r:id="rId35"/>
    <p:sldId id="284" r:id="rId36"/>
    <p:sldId id="280" r:id="rId37"/>
    <p:sldId id="285" r:id="rId38"/>
    <p:sldId id="286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0935BD-5D07-4D21-BB58-B1B2D859C0B4}" v="6" dt="2021-05-18T12:27:18.5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0" autoAdjust="0"/>
  </p:normalViewPr>
  <p:slideViewPr>
    <p:cSldViewPr snapToGrid="0" snapToObjects="1">
      <p:cViewPr varScale="1">
        <p:scale>
          <a:sx n="97" d="100"/>
          <a:sy n="97" d="100"/>
        </p:scale>
        <p:origin x="233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8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CB38DB0-87FA-8C40-A132-EE8E582756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93291-F028-6543-9515-78E919D7B09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9490C-6D4E-4A4F-9B6B-3B2AF536C515}" type="datetimeFigureOut">
              <a:rPr lang="en-US" smtClean="0"/>
              <a:t>5/30/22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510980-A0DD-8048-A2A1-49BC7DEFA2D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6431AC-32C1-9041-A769-C905A600E9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21CB93-ED7A-F342-AEF2-B8A07251C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1970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1B0112-57A2-0F47-AEA8-08738B2380EB}" type="datetimeFigureOut">
              <a:rPr lang="en-US" smtClean="0"/>
              <a:t>5/30/22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EBC89-CD2A-CD4A-9EB4-6A6A7A0DE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321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1E46-18D1-A548-B6F3-CD4BD8F902C7}" type="datetimeFigureOut">
              <a:rPr lang="en-US" smtClean="0"/>
              <a:t>5/30/22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7392-9C81-3049-B0F8-181DB634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99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1E46-18D1-A548-B6F3-CD4BD8F902C7}" type="datetimeFigureOut">
              <a:rPr lang="en-US" smtClean="0"/>
              <a:t>5/30/22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7392-9C81-3049-B0F8-181DB634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91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1E46-18D1-A548-B6F3-CD4BD8F902C7}" type="datetimeFigureOut">
              <a:rPr lang="en-US" smtClean="0"/>
              <a:t>5/30/22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7392-9C81-3049-B0F8-181DB634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26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1E46-18D1-A548-B6F3-CD4BD8F902C7}" type="datetimeFigureOut">
              <a:rPr lang="en-US" smtClean="0"/>
              <a:t>5/30/22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7392-9C81-3049-B0F8-181DB634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319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1E46-18D1-A548-B6F3-CD4BD8F902C7}" type="datetimeFigureOut">
              <a:rPr lang="en-US" smtClean="0"/>
              <a:t>5/30/22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7392-9C81-3049-B0F8-181DB634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409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1E46-18D1-A548-B6F3-CD4BD8F902C7}" type="datetimeFigureOut">
              <a:rPr lang="en-US" smtClean="0"/>
              <a:t>5/30/22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7392-9C81-3049-B0F8-181DB634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490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1E46-18D1-A548-B6F3-CD4BD8F902C7}" type="datetimeFigureOut">
              <a:rPr lang="en-US" smtClean="0"/>
              <a:t>5/30/22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7392-9C81-3049-B0F8-181DB634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92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1E46-18D1-A548-B6F3-CD4BD8F902C7}" type="datetimeFigureOut">
              <a:rPr lang="en-US" smtClean="0"/>
              <a:t>5/30/22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7392-9C81-3049-B0F8-181DB634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276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1E46-18D1-A548-B6F3-CD4BD8F902C7}" type="datetimeFigureOut">
              <a:rPr lang="en-US" smtClean="0"/>
              <a:t>5/30/22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7392-9C81-3049-B0F8-181DB634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160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1E46-18D1-A548-B6F3-CD4BD8F902C7}" type="datetimeFigureOut">
              <a:rPr lang="en-US" smtClean="0"/>
              <a:t>5/30/22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7392-9C81-3049-B0F8-181DB634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88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1E46-18D1-A548-B6F3-CD4BD8F902C7}" type="datetimeFigureOut">
              <a:rPr lang="en-US" smtClean="0"/>
              <a:t>5/30/22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7392-9C81-3049-B0F8-181DB634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52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11E46-18D1-A548-B6F3-CD4BD8F902C7}" type="datetimeFigureOut">
              <a:rPr lang="en-US" smtClean="0"/>
              <a:t>5/30/22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D7392-9C81-3049-B0F8-181DB634E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15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atsus@gmail.com" TargetMode="External"/><Relationship Id="rId2" Type="http://schemas.openxmlformats.org/officeDocument/2006/relationships/hyperlink" Target="mailto:pressly@me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saswimming.org/video/officiating-butterfly" TargetMode="Externa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saswimming.org/video/officiating-backstroke" TargetMode="Externa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saswimming.org/video/officiating-breaststroke" TargetMode="Externa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4107"/>
            <a:ext cx="7772400" cy="1966384"/>
          </a:xfrm>
        </p:spPr>
        <p:txBody>
          <a:bodyPr>
            <a:normAutofit fontScale="90000"/>
          </a:bodyPr>
          <a:lstStyle/>
          <a:p>
            <a:r>
              <a:rPr lang="en-US" dirty="0"/>
              <a:t>FSSL Officials Training</a:t>
            </a:r>
            <a:br>
              <a:rPr lang="en-US" dirty="0"/>
            </a:br>
            <a:r>
              <a:rPr lang="en-US" dirty="0"/>
              <a:t>2022 </a:t>
            </a:r>
            <a:r>
              <a:rPr lang="en-US" sz="2000" dirty="0"/>
              <a:t>(Final)</a:t>
            </a:r>
            <a:br>
              <a:rPr lang="en-US" sz="2000" dirty="0"/>
            </a:br>
            <a:r>
              <a:rPr lang="en-US" sz="2000" dirty="0"/>
              <a:t>Nancy Pressly </a:t>
            </a:r>
            <a:r>
              <a:rPr lang="en-US" sz="2000" dirty="0">
                <a:hlinkClick r:id="rId2"/>
              </a:rPr>
              <a:t>pressly@me.com</a:t>
            </a:r>
            <a:br>
              <a:rPr lang="en-US" sz="2000" dirty="0"/>
            </a:br>
            <a:r>
              <a:rPr lang="en-US" sz="2000" dirty="0"/>
              <a:t>Satoshi Katsumoto </a:t>
            </a:r>
            <a:r>
              <a:rPr lang="en-US" sz="2000" dirty="0">
                <a:hlinkClick r:id="rId3"/>
              </a:rPr>
              <a:t>katsus@gmail.com</a:t>
            </a:r>
            <a:r>
              <a:rPr lang="en-US" sz="2000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7133" y="8880475"/>
            <a:ext cx="6400800" cy="17526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	</a:t>
            </a:r>
          </a:p>
        </p:txBody>
      </p:sp>
      <p:pic>
        <p:nvPicPr>
          <p:cNvPr id="1026" name="Picture 2" descr="https://www.teamunify.com/recfssrsst/UserFiles/Image/untitled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3748" y="3192652"/>
            <a:ext cx="5092359" cy="3312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0400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S&amp;T Official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600200"/>
            <a:ext cx="8788399" cy="503766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If you see an infraction in your jurisdiction:</a:t>
            </a:r>
          </a:p>
          <a:p>
            <a:pPr lvl="1"/>
            <a:r>
              <a:rPr lang="en-US" dirty="0"/>
              <a:t>Immediately raise hand over head to signal an infraction</a:t>
            </a:r>
          </a:p>
          <a:p>
            <a:pPr lvl="1"/>
            <a:r>
              <a:rPr lang="en-US" dirty="0"/>
              <a:t>Circle the appropriate lane number on your meet program</a:t>
            </a:r>
            <a:r>
              <a:rPr lang="en-US" dirty="0">
                <a:highlight>
                  <a:srgbClr val="FFFF00"/>
                </a:highlight>
              </a:rPr>
              <a:t>  </a:t>
            </a:r>
          </a:p>
          <a:p>
            <a:pPr lvl="1"/>
            <a:r>
              <a:rPr lang="en-US" dirty="0"/>
              <a:t>Note infraction/infraction number next to name</a:t>
            </a:r>
          </a:p>
          <a:p>
            <a:pPr lvl="1"/>
            <a:r>
              <a:rPr lang="en-US" dirty="0"/>
              <a:t>At bottom of page note Total Number of DQ’s for the event and Your Name</a:t>
            </a:r>
          </a:p>
          <a:p>
            <a:pPr lvl="2"/>
            <a:r>
              <a:rPr lang="en-US" dirty="0"/>
              <a:t>Make sure it is obvious which swimmer(s) is </a:t>
            </a:r>
            <a:r>
              <a:rPr lang="en-US" dirty="0" err="1"/>
              <a:t>DQ’d</a:t>
            </a:r>
            <a:endParaRPr lang="en-US" dirty="0"/>
          </a:p>
          <a:p>
            <a:pPr lvl="1"/>
            <a:r>
              <a:rPr lang="en-US" dirty="0"/>
              <a:t>Make sure you provide the event page to the runner</a:t>
            </a:r>
          </a:p>
          <a:p>
            <a:pPr lvl="2"/>
            <a:r>
              <a:rPr lang="en-US" dirty="0"/>
              <a:t>Heat sheet will be 1 page per event/single sided</a:t>
            </a:r>
          </a:p>
        </p:txBody>
      </p:sp>
    </p:spTree>
    <p:extLst>
      <p:ext uri="{BB962C8B-B14F-4D97-AF65-F5344CB8AC3E}">
        <p14:creationId xmlns:p14="http://schemas.microsoft.com/office/powerpoint/2010/main" val="1517382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FSSL DQ Notation on Heat Sheet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00FEF1-2E97-A544-9C8E-92FED556A09C}"/>
              </a:ext>
            </a:extLst>
          </p:cNvPr>
          <p:cNvSpPr txBox="1"/>
          <p:nvPr/>
        </p:nvSpPr>
        <p:spPr>
          <a:xfrm>
            <a:off x="5306096" y="3128321"/>
            <a:ext cx="3219718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For DQ, circle appropriate Lane Number and note infraction/DQ code at end of line</a:t>
            </a:r>
          </a:p>
          <a:p>
            <a:endParaRPr lang="en-US" dirty="0"/>
          </a:p>
          <a:p>
            <a:r>
              <a:rPr lang="en-US" dirty="0"/>
              <a:t>Mark No Shows by putting a line through the swimmer’s name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3FC3BB0A-8B96-044C-A7D8-7D842A9130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0760" y="1417638"/>
            <a:ext cx="4234290" cy="5479669"/>
          </a:xfrm>
        </p:spPr>
      </p:pic>
    </p:spTree>
    <p:extLst>
      <p:ext uri="{BB962C8B-B14F-4D97-AF65-F5344CB8AC3E}">
        <p14:creationId xmlns:p14="http://schemas.microsoft.com/office/powerpoint/2010/main" val="1883953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BA47F-DAFD-494D-9EDE-FDCC121F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FSSL DQ Notation on </a:t>
            </a:r>
            <a:br>
              <a:rPr lang="en-US" dirty="0"/>
            </a:br>
            <a:r>
              <a:rPr lang="en-US" dirty="0"/>
              <a:t>Heat Sheet Footer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3FC56C-26D5-B043-BB22-FE8FA3953D1D}"/>
              </a:ext>
            </a:extLst>
          </p:cNvPr>
          <p:cNvSpPr txBox="1"/>
          <p:nvPr/>
        </p:nvSpPr>
        <p:spPr>
          <a:xfrm>
            <a:off x="631065" y="4673057"/>
            <a:ext cx="2343953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Put an X in the box for your position when making the call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7B52C3D-85A8-2540-92BD-74A10B6D99D7}"/>
              </a:ext>
            </a:extLst>
          </p:cNvPr>
          <p:cNvCxnSpPr/>
          <p:nvPr/>
        </p:nvCxnSpPr>
        <p:spPr>
          <a:xfrm>
            <a:off x="1352282" y="4134118"/>
            <a:ext cx="0" cy="2833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4959E1A-DF29-AF45-8906-16961E76C3FF}"/>
              </a:ext>
            </a:extLst>
          </p:cNvPr>
          <p:cNvSpPr txBox="1"/>
          <p:nvPr/>
        </p:nvSpPr>
        <p:spPr>
          <a:xfrm>
            <a:off x="4250028" y="2331936"/>
            <a:ext cx="255001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Fill in number of DQs for event and your name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5E4B06F-785A-FF47-91DE-8E45037541C3}"/>
              </a:ext>
            </a:extLst>
          </p:cNvPr>
          <p:cNvCxnSpPr>
            <a:cxnSpLocks/>
          </p:cNvCxnSpPr>
          <p:nvPr/>
        </p:nvCxnSpPr>
        <p:spPr>
          <a:xfrm>
            <a:off x="4984124" y="3966693"/>
            <a:ext cx="0" cy="3090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1" descr="page1image1795776">
            <a:extLst>
              <a:ext uri="{FF2B5EF4-FFF2-40B4-BE49-F238E27FC236}">
                <a16:creationId xmlns:a16="http://schemas.microsoft.com/office/drawing/2014/main" id="{FD9D2D37-142D-4C43-BDCC-F167BC159D1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66" y="3255266"/>
            <a:ext cx="9013834" cy="1417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4880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S&amp;T Official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933" y="1600200"/>
            <a:ext cx="8847667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Do not review or discuss a potential DQ with other officials – the call is yours to make</a:t>
            </a:r>
          </a:p>
          <a:p>
            <a:r>
              <a:rPr lang="en-US" dirty="0"/>
              <a:t>If you have a question about your call after making it, discuss with referee. The call can be rescinded if the rule is applied incorrectly.</a:t>
            </a:r>
          </a:p>
          <a:p>
            <a:r>
              <a:rPr lang="en-US" dirty="0"/>
              <a:t>If you did not raise your hand, no call can be made</a:t>
            </a:r>
          </a:p>
          <a:p>
            <a:r>
              <a:rPr lang="en-US" dirty="0"/>
              <a:t>If you did not sign the DQ slip, no call can be made</a:t>
            </a:r>
          </a:p>
          <a:p>
            <a:r>
              <a:rPr lang="en-US" b="1" dirty="0"/>
              <a:t>Swimmer always gets the benefit of the doubt!</a:t>
            </a:r>
          </a:p>
        </p:txBody>
      </p:sp>
    </p:spTree>
    <p:extLst>
      <p:ext uri="{BB962C8B-B14F-4D97-AF65-F5344CB8AC3E}">
        <p14:creationId xmlns:p14="http://schemas.microsoft.com/office/powerpoint/2010/main" val="3059672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S&amp;T Official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067" y="1600200"/>
            <a:ext cx="8890000" cy="4525963"/>
          </a:xfrm>
        </p:spPr>
        <p:txBody>
          <a:bodyPr/>
          <a:lstStyle/>
          <a:p>
            <a:r>
              <a:rPr lang="en-US" dirty="0"/>
              <a:t>Do not be afraid to consult the rulebook or ask the referee if you see something you aren’t sure about</a:t>
            </a:r>
          </a:p>
          <a:p>
            <a:r>
              <a:rPr lang="en-US" dirty="0"/>
              <a:t>If you are unsure, there is no call, but treat this as a learning experience!</a:t>
            </a:r>
          </a:p>
          <a:p>
            <a:r>
              <a:rPr lang="en-US" dirty="0"/>
              <a:t>Remember – all officials will miss things but learn from the experience</a:t>
            </a:r>
          </a:p>
        </p:txBody>
      </p:sp>
    </p:spTree>
    <p:extLst>
      <p:ext uri="{BB962C8B-B14F-4D97-AF65-F5344CB8AC3E}">
        <p14:creationId xmlns:p14="http://schemas.microsoft.com/office/powerpoint/2010/main" val="3038647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S&amp;T Official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Always conduct yourself in an unbiased and professional manner</a:t>
            </a:r>
          </a:p>
          <a:p>
            <a:pPr lvl="1"/>
            <a:r>
              <a:rPr lang="en-US" dirty="0"/>
              <a:t>Refrain from cheering for your swimmer or any other swimmer in the meet</a:t>
            </a:r>
          </a:p>
          <a:p>
            <a:pPr lvl="1"/>
            <a:r>
              <a:rPr lang="en-US" dirty="0"/>
              <a:t>Officiate all swimmers the same – no matter their age </a:t>
            </a:r>
            <a:r>
              <a:rPr lang="en-US" dirty="0">
                <a:solidFill>
                  <a:srgbClr val="000000"/>
                </a:solidFill>
              </a:rPr>
              <a:t>or experience</a:t>
            </a:r>
          </a:p>
        </p:txBody>
      </p:sp>
    </p:spTree>
    <p:extLst>
      <p:ext uri="{BB962C8B-B14F-4D97-AF65-F5344CB8AC3E}">
        <p14:creationId xmlns:p14="http://schemas.microsoft.com/office/powerpoint/2010/main" val="1309323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S&amp;T Official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coach asks about a call, you may explain what call was made.</a:t>
            </a:r>
          </a:p>
          <a:p>
            <a:r>
              <a:rPr lang="en-US" dirty="0"/>
              <a:t>If the coach continues to ask questions, refer them to the referee.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45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S&amp;T Official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are the S&amp;T notifying the swimmers of DQs:</a:t>
            </a:r>
          </a:p>
          <a:p>
            <a:pPr lvl="1"/>
            <a:r>
              <a:rPr lang="en-US" dirty="0"/>
              <a:t>Get down on their level</a:t>
            </a:r>
          </a:p>
          <a:p>
            <a:pPr lvl="1"/>
            <a:r>
              <a:rPr lang="en-US" dirty="0"/>
              <a:t>Present it as a learning experience</a:t>
            </a:r>
          </a:p>
          <a:p>
            <a:pPr lvl="1"/>
            <a:r>
              <a:rPr lang="en-US" dirty="0"/>
              <a:t>End on a positive note</a:t>
            </a:r>
          </a:p>
          <a:p>
            <a:pPr lvl="1"/>
            <a:r>
              <a:rPr lang="en-US" dirty="0"/>
              <a:t>DO NOT coach the swimmer – only identify what the infractions was</a:t>
            </a:r>
          </a:p>
        </p:txBody>
      </p:sp>
    </p:spTree>
    <p:extLst>
      <p:ext uri="{BB962C8B-B14F-4D97-AF65-F5344CB8AC3E}">
        <p14:creationId xmlns:p14="http://schemas.microsoft.com/office/powerpoint/2010/main" val="35756104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S&amp;T Official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 your jurisdiction</a:t>
            </a:r>
          </a:p>
          <a:p>
            <a:pPr lvl="1"/>
            <a:r>
              <a:rPr lang="en-US" dirty="0"/>
              <a:t>Only make calls in the lanes and section of the pool you are responsible for</a:t>
            </a:r>
          </a:p>
          <a:p>
            <a:r>
              <a:rPr lang="en-US" dirty="0"/>
              <a:t>You will see calls in other lanes</a:t>
            </a:r>
          </a:p>
          <a:p>
            <a:pPr lvl="1"/>
            <a:r>
              <a:rPr lang="en-US" dirty="0"/>
              <a:t>Do not make these calls</a:t>
            </a:r>
          </a:p>
          <a:p>
            <a:pPr lvl="1"/>
            <a:r>
              <a:rPr lang="en-US" dirty="0"/>
              <a:t>This would be over-officiating</a:t>
            </a:r>
          </a:p>
        </p:txBody>
      </p:sp>
    </p:spTree>
    <p:extLst>
      <p:ext uri="{BB962C8B-B14F-4D97-AF65-F5344CB8AC3E}">
        <p14:creationId xmlns:p14="http://schemas.microsoft.com/office/powerpoint/2010/main" val="27438935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S&amp;T Official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Ugly stroke is not a reason to DQ!</a:t>
            </a:r>
          </a:p>
          <a:p>
            <a:pPr lvl="1"/>
            <a:r>
              <a:rPr lang="en-US" dirty="0"/>
              <a:t>Strokes may look bad but you must determine that they are breaking a rule before disqualifying</a:t>
            </a:r>
          </a:p>
          <a:p>
            <a:pPr lvl="1"/>
            <a:endParaRPr lang="en-US" dirty="0"/>
          </a:p>
          <a:p>
            <a:r>
              <a:rPr lang="en-US" dirty="0"/>
              <a:t>Remember – </a:t>
            </a:r>
            <a:r>
              <a:rPr lang="en-US" b="1" dirty="0"/>
              <a:t>The swimmer always gets the benefit of the doubt!</a:t>
            </a:r>
          </a:p>
        </p:txBody>
      </p:sp>
    </p:spTree>
    <p:extLst>
      <p:ext uri="{BB962C8B-B14F-4D97-AF65-F5344CB8AC3E}">
        <p14:creationId xmlns:p14="http://schemas.microsoft.com/office/powerpoint/2010/main" val="2568232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of FSSL Officiating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667" y="1600200"/>
            <a:ext cx="8763000" cy="4525963"/>
          </a:xfrm>
        </p:spPr>
        <p:txBody>
          <a:bodyPr>
            <a:normAutofit/>
          </a:bodyPr>
          <a:lstStyle/>
          <a:p>
            <a:r>
              <a:rPr lang="en-US" dirty="0"/>
              <a:t>Provide a safe, fair and fun environment for all swimmers, coaches and spectators at each swim meet</a:t>
            </a:r>
            <a:r>
              <a:rPr lang="en-US" dirty="0">
                <a:effectLst/>
              </a:rPr>
              <a:t> </a:t>
            </a:r>
          </a:p>
          <a:p>
            <a:r>
              <a:rPr lang="en-US" dirty="0"/>
              <a:t>Insure each meet is run and judged in a consistent manner within the rules established by the league</a:t>
            </a:r>
          </a:p>
          <a:p>
            <a:r>
              <a:rPr lang="en-US" dirty="0">
                <a:solidFill>
                  <a:srgbClr val="000000"/>
                </a:solidFill>
              </a:rPr>
              <a:t>Perform our jobs properly so that a positive tone is set for each and every swim meet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3913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S&amp;T Official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Call what you see</a:t>
            </a:r>
          </a:p>
          <a:p>
            <a:endParaRPr lang="en-US" dirty="0"/>
          </a:p>
          <a:p>
            <a:r>
              <a:rPr lang="en-US" dirty="0"/>
              <a:t>See what you call</a:t>
            </a:r>
          </a:p>
        </p:txBody>
      </p:sp>
    </p:spTree>
    <p:extLst>
      <p:ext uri="{BB962C8B-B14F-4D97-AF65-F5344CB8AC3E}">
        <p14:creationId xmlns:p14="http://schemas.microsoft.com/office/powerpoint/2010/main" val="34251092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S&amp;T Official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Have Fun – you have the best seat in the house!</a:t>
            </a:r>
          </a:p>
        </p:txBody>
      </p:sp>
    </p:spTree>
    <p:extLst>
      <p:ext uri="{BB962C8B-B14F-4D97-AF65-F5344CB8AC3E}">
        <p14:creationId xmlns:p14="http://schemas.microsoft.com/office/powerpoint/2010/main" val="35488633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Officiating the Strokes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</a:t>
            </a:r>
          </a:p>
          <a:p>
            <a:pPr lvl="1"/>
            <a:r>
              <a:rPr lang="en-US" dirty="0"/>
              <a:t>“At or past vertical”</a:t>
            </a:r>
          </a:p>
          <a:p>
            <a:pPr lvl="2"/>
            <a:r>
              <a:rPr lang="en-US" dirty="0"/>
              <a:t>Is important for all strokes</a:t>
            </a:r>
          </a:p>
          <a:p>
            <a:pPr lvl="2"/>
            <a:r>
              <a:rPr lang="en-US" dirty="0"/>
              <a:t>Is judged by the position of the shoulders – the top shoulder relative to the bottom shoulder</a:t>
            </a:r>
          </a:p>
          <a:p>
            <a:pPr lvl="2"/>
            <a:r>
              <a:rPr lang="en-US" dirty="0"/>
              <a:t>“At vertical” is always legal</a:t>
            </a:r>
          </a:p>
          <a:p>
            <a:pPr lvl="2"/>
            <a:r>
              <a:rPr lang="en-US" dirty="0"/>
              <a:t>Past vertical to the breast = On the breast</a:t>
            </a:r>
          </a:p>
          <a:p>
            <a:pPr lvl="2"/>
            <a:r>
              <a:rPr lang="en-US" dirty="0"/>
              <a:t>Past vertical to the back = On the back</a:t>
            </a:r>
          </a:p>
        </p:txBody>
      </p:sp>
    </p:spTree>
    <p:extLst>
      <p:ext uri="{BB962C8B-B14F-4D97-AF65-F5344CB8AC3E}">
        <p14:creationId xmlns:p14="http://schemas.microsoft.com/office/powerpoint/2010/main" val="2107330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27314"/>
          </a:xfrm>
        </p:spPr>
        <p:txBody>
          <a:bodyPr>
            <a:normAutofit/>
          </a:bodyPr>
          <a:lstStyle/>
          <a:p>
            <a:r>
              <a:rPr lang="en-US" dirty="0"/>
              <a:t>Butterfly</a:t>
            </a:r>
            <a:br>
              <a:rPr lang="en-US" dirty="0"/>
            </a:br>
            <a:r>
              <a:rPr lang="en-US" sz="1400" dirty="0">
                <a:hlinkClick r:id="rId2"/>
              </a:rPr>
              <a:t>https://www.usaswimming.org/video/officiating-butterfly</a:t>
            </a:r>
            <a:r>
              <a:rPr lang="en-US" sz="1400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2057399"/>
            <a:ext cx="4038600" cy="4525963"/>
          </a:xfrm>
        </p:spPr>
        <p:txBody>
          <a:bodyPr>
            <a:normAutofit/>
          </a:bodyPr>
          <a:lstStyle/>
          <a:p>
            <a:r>
              <a:rPr lang="en-US" dirty="0"/>
              <a:t>Start</a:t>
            </a:r>
          </a:p>
          <a:p>
            <a:pPr lvl="1"/>
            <a:r>
              <a:rPr lang="en-US" dirty="0"/>
              <a:t>Forward</a:t>
            </a:r>
          </a:p>
          <a:p>
            <a:pPr lvl="1"/>
            <a:r>
              <a:rPr lang="en-US" dirty="0"/>
              <a:t>Must surface by 15 M</a:t>
            </a:r>
          </a:p>
          <a:p>
            <a:pPr lvl="1"/>
            <a:r>
              <a:rPr lang="en-US" dirty="0"/>
              <a:t>First arm pull must bring to the surface</a:t>
            </a:r>
          </a:p>
          <a:p>
            <a:r>
              <a:rPr lang="en-US" dirty="0"/>
              <a:t>Arms</a:t>
            </a:r>
          </a:p>
          <a:p>
            <a:pPr lvl="1"/>
            <a:r>
              <a:rPr lang="en-US" dirty="0"/>
              <a:t>Simultaneous</a:t>
            </a:r>
          </a:p>
          <a:p>
            <a:pPr lvl="1"/>
            <a:r>
              <a:rPr lang="en-US" dirty="0"/>
              <a:t>Must recover over the water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721352" y="2057398"/>
            <a:ext cx="4038600" cy="4525963"/>
          </a:xfrm>
        </p:spPr>
        <p:txBody>
          <a:bodyPr>
            <a:normAutofit/>
          </a:bodyPr>
          <a:lstStyle/>
          <a:p>
            <a:r>
              <a:rPr lang="en-US" dirty="0"/>
              <a:t>Kick</a:t>
            </a:r>
          </a:p>
          <a:p>
            <a:pPr lvl="1"/>
            <a:r>
              <a:rPr lang="en-US" dirty="0"/>
              <a:t>Simultaneous</a:t>
            </a:r>
          </a:p>
          <a:p>
            <a:pPr lvl="1"/>
            <a:r>
              <a:rPr lang="en-US" dirty="0"/>
              <a:t>Up and down motion</a:t>
            </a:r>
          </a:p>
          <a:p>
            <a:r>
              <a:rPr lang="en-US" dirty="0"/>
              <a:t>Turn</a:t>
            </a:r>
          </a:p>
          <a:p>
            <a:pPr lvl="1"/>
            <a:r>
              <a:rPr lang="en-US" dirty="0"/>
              <a:t>2 Hand simultaneous touch</a:t>
            </a:r>
          </a:p>
          <a:p>
            <a:pPr lvl="1"/>
            <a:r>
              <a:rPr lang="en-US" dirty="0"/>
              <a:t>Turn in any manner</a:t>
            </a:r>
          </a:p>
          <a:p>
            <a:r>
              <a:rPr lang="en-US" dirty="0"/>
              <a:t>Finish</a:t>
            </a:r>
          </a:p>
          <a:p>
            <a:pPr lvl="1"/>
            <a:r>
              <a:rPr lang="en-US" dirty="0"/>
              <a:t>2 Hand Simultaneous touch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1581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782761"/>
          </a:xfrm>
        </p:spPr>
        <p:txBody>
          <a:bodyPr>
            <a:normAutofit/>
          </a:bodyPr>
          <a:lstStyle/>
          <a:p>
            <a:r>
              <a:rPr lang="en-US" dirty="0"/>
              <a:t>Back</a:t>
            </a:r>
            <a:br>
              <a:rPr lang="en-US" dirty="0"/>
            </a:br>
            <a:r>
              <a:rPr lang="en-US" sz="1400" dirty="0">
                <a:hlinkClick r:id="rId2"/>
              </a:rPr>
              <a:t>https://www.usaswimming.org/video/officiating-backstroke</a:t>
            </a:r>
            <a:r>
              <a:rPr lang="en-US" sz="14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057399"/>
            <a:ext cx="4038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Start</a:t>
            </a:r>
          </a:p>
          <a:p>
            <a:pPr lvl="1"/>
            <a:r>
              <a:rPr lang="en-US" dirty="0"/>
              <a:t>Backward, in water start</a:t>
            </a:r>
          </a:p>
          <a:p>
            <a:pPr lvl="1"/>
            <a:r>
              <a:rPr lang="en-US" dirty="0"/>
              <a:t>Must surface by 15 M, then remain on surface</a:t>
            </a:r>
          </a:p>
          <a:p>
            <a:r>
              <a:rPr lang="en-US" dirty="0"/>
              <a:t>Arms</a:t>
            </a:r>
          </a:p>
          <a:p>
            <a:pPr lvl="1"/>
            <a:r>
              <a:rPr lang="en-US" dirty="0"/>
              <a:t>Any arm pull</a:t>
            </a:r>
          </a:p>
          <a:p>
            <a:r>
              <a:rPr lang="en-US" dirty="0"/>
              <a:t>Kick</a:t>
            </a:r>
          </a:p>
          <a:p>
            <a:pPr lvl="1"/>
            <a:r>
              <a:rPr lang="en-US" dirty="0"/>
              <a:t>Any kick</a:t>
            </a:r>
          </a:p>
          <a:p>
            <a:r>
              <a:rPr lang="en-US" dirty="0"/>
              <a:t>Finish</a:t>
            </a:r>
          </a:p>
          <a:p>
            <a:pPr lvl="1"/>
            <a:r>
              <a:rPr lang="en-US" dirty="0"/>
              <a:t>Must finish at or past vertical toward back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057399"/>
            <a:ext cx="4038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Turn</a:t>
            </a:r>
          </a:p>
          <a:p>
            <a:pPr lvl="1"/>
            <a:r>
              <a:rPr lang="en-US" dirty="0"/>
              <a:t>May touch on back</a:t>
            </a:r>
          </a:p>
          <a:p>
            <a:pPr lvl="1"/>
            <a:r>
              <a:rPr lang="en-US" dirty="0"/>
              <a:t>May turn to breast</a:t>
            </a:r>
          </a:p>
          <a:p>
            <a:pPr lvl="2"/>
            <a:r>
              <a:rPr lang="en-US" dirty="0"/>
              <a:t>Take 1 single or double arm pull</a:t>
            </a:r>
          </a:p>
          <a:p>
            <a:pPr lvl="2"/>
            <a:r>
              <a:rPr lang="en-US" dirty="0"/>
              <a:t>Continuous turning motion</a:t>
            </a:r>
          </a:p>
          <a:p>
            <a:pPr lvl="2"/>
            <a:r>
              <a:rPr lang="en-US" dirty="0"/>
              <a:t>No delay prior to pull or prior to turning motion</a:t>
            </a:r>
          </a:p>
          <a:p>
            <a:pPr lvl="1"/>
            <a:r>
              <a:rPr lang="en-US" dirty="0"/>
              <a:t>Must be at or past vertical when feet leave the wall</a:t>
            </a:r>
          </a:p>
        </p:txBody>
      </p:sp>
    </p:spTree>
    <p:extLst>
      <p:ext uri="{BB962C8B-B14F-4D97-AF65-F5344CB8AC3E}">
        <p14:creationId xmlns:p14="http://schemas.microsoft.com/office/powerpoint/2010/main" val="17975793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1594"/>
          </a:xfrm>
        </p:spPr>
        <p:txBody>
          <a:bodyPr>
            <a:normAutofit/>
          </a:bodyPr>
          <a:lstStyle/>
          <a:p>
            <a:r>
              <a:rPr lang="en-US" dirty="0"/>
              <a:t>Breast</a:t>
            </a:r>
            <a:br>
              <a:rPr lang="en-US" dirty="0"/>
            </a:br>
            <a:r>
              <a:rPr lang="en-US" sz="1600" dirty="0">
                <a:hlinkClick r:id="rId2"/>
              </a:rPr>
              <a:t>https://www.usaswimming.org/video/officiating-breaststroke</a:t>
            </a:r>
            <a:r>
              <a:rPr lang="en-US" sz="16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399"/>
            <a:ext cx="4038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Start</a:t>
            </a:r>
          </a:p>
          <a:p>
            <a:pPr lvl="1"/>
            <a:r>
              <a:rPr lang="en-US" dirty="0"/>
              <a:t>Forward</a:t>
            </a:r>
          </a:p>
          <a:p>
            <a:pPr lvl="1"/>
            <a:r>
              <a:rPr lang="en-US" dirty="0"/>
              <a:t>Cyclical Stroke – Arm pull then leg kick</a:t>
            </a:r>
          </a:p>
          <a:p>
            <a:pPr lvl="1"/>
            <a:r>
              <a:rPr lang="en-US" dirty="0"/>
              <a:t>First pull may come past hip line</a:t>
            </a:r>
          </a:p>
          <a:p>
            <a:pPr lvl="1"/>
            <a:r>
              <a:rPr lang="en-US" dirty="0"/>
              <a:t>1 butterfly kick may be inserted prior to first breast kick</a:t>
            </a:r>
          </a:p>
          <a:p>
            <a:r>
              <a:rPr lang="en-US" dirty="0"/>
              <a:t>Arms</a:t>
            </a:r>
          </a:p>
          <a:p>
            <a:pPr lvl="1"/>
            <a:r>
              <a:rPr lang="en-US" dirty="0"/>
              <a:t>Simultaneous</a:t>
            </a:r>
          </a:p>
          <a:p>
            <a:pPr lvl="1"/>
            <a:r>
              <a:rPr lang="en-US" dirty="0"/>
              <a:t>Same horizontal plane</a:t>
            </a:r>
          </a:p>
          <a:p>
            <a:pPr lvl="1"/>
            <a:r>
              <a:rPr lang="en-US" dirty="0"/>
              <a:t>May not come past hip line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1352" y="2057399"/>
            <a:ext cx="4038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Kick</a:t>
            </a:r>
          </a:p>
          <a:p>
            <a:pPr lvl="1"/>
            <a:r>
              <a:rPr lang="en-US" dirty="0"/>
              <a:t>Same horizontal plane</a:t>
            </a:r>
          </a:p>
          <a:p>
            <a:pPr lvl="1"/>
            <a:r>
              <a:rPr lang="en-US" dirty="0"/>
              <a:t>Feet turned out during propulsive part of kick</a:t>
            </a:r>
          </a:p>
          <a:p>
            <a:pPr lvl="1"/>
            <a:r>
              <a:rPr lang="en-US" dirty="0"/>
              <a:t>No alternating, scissor, or butterfly kick</a:t>
            </a:r>
          </a:p>
          <a:p>
            <a:r>
              <a:rPr lang="en-US" dirty="0"/>
              <a:t>Turn</a:t>
            </a:r>
          </a:p>
          <a:p>
            <a:pPr lvl="1"/>
            <a:r>
              <a:rPr lang="en-US" dirty="0"/>
              <a:t>2 hand simultaneous touch</a:t>
            </a:r>
          </a:p>
          <a:p>
            <a:pPr lvl="1"/>
            <a:r>
              <a:rPr lang="en-US" dirty="0"/>
              <a:t>Turn in any manner</a:t>
            </a:r>
          </a:p>
          <a:p>
            <a:pPr lvl="1"/>
            <a:r>
              <a:rPr lang="en-US" dirty="0"/>
              <a:t>Follow start rules</a:t>
            </a:r>
          </a:p>
          <a:p>
            <a:r>
              <a:rPr lang="en-US" dirty="0"/>
              <a:t>Finish</a:t>
            </a:r>
          </a:p>
          <a:p>
            <a:pPr lvl="1"/>
            <a:r>
              <a:rPr lang="en-US" dirty="0"/>
              <a:t>2 hand simultaneous touch</a:t>
            </a:r>
          </a:p>
        </p:txBody>
      </p:sp>
    </p:spTree>
    <p:extLst>
      <p:ext uri="{BB962C8B-B14F-4D97-AF65-F5344CB8AC3E}">
        <p14:creationId xmlns:p14="http://schemas.microsoft.com/office/powerpoint/2010/main" val="23124335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Freestyle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Start</a:t>
            </a:r>
          </a:p>
          <a:p>
            <a:pPr lvl="1"/>
            <a:r>
              <a:rPr lang="en-US" dirty="0"/>
              <a:t>Forward start</a:t>
            </a:r>
          </a:p>
          <a:p>
            <a:pPr lvl="1"/>
            <a:r>
              <a:rPr lang="en-US" dirty="0"/>
              <a:t>Surface by 15 M and remain on surface</a:t>
            </a:r>
          </a:p>
          <a:p>
            <a:r>
              <a:rPr lang="en-US" dirty="0"/>
              <a:t>Arms</a:t>
            </a:r>
          </a:p>
          <a:p>
            <a:pPr lvl="1"/>
            <a:r>
              <a:rPr lang="en-US" dirty="0"/>
              <a:t>Any arm pull</a:t>
            </a:r>
          </a:p>
          <a:p>
            <a:r>
              <a:rPr lang="en-US" dirty="0"/>
              <a:t>Kick</a:t>
            </a:r>
          </a:p>
          <a:p>
            <a:pPr lvl="1"/>
            <a:r>
              <a:rPr lang="en-US" dirty="0"/>
              <a:t>Any kick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Turn</a:t>
            </a:r>
          </a:p>
          <a:p>
            <a:pPr lvl="1"/>
            <a:r>
              <a:rPr lang="en-US" dirty="0"/>
              <a:t>In any manner so long as touch</a:t>
            </a:r>
          </a:p>
          <a:p>
            <a:pPr lvl="1"/>
            <a:r>
              <a:rPr lang="en-US" dirty="0"/>
              <a:t>May come back if they miss touch</a:t>
            </a:r>
          </a:p>
          <a:p>
            <a:r>
              <a:rPr lang="en-US" dirty="0"/>
              <a:t>Finish</a:t>
            </a:r>
          </a:p>
          <a:p>
            <a:pPr lvl="1"/>
            <a:r>
              <a:rPr lang="en-US" dirty="0"/>
              <a:t>Must touch </a:t>
            </a:r>
          </a:p>
          <a:p>
            <a:r>
              <a:rPr lang="en-US" dirty="0"/>
              <a:t>Other</a:t>
            </a:r>
          </a:p>
          <a:p>
            <a:pPr lvl="1"/>
            <a:r>
              <a:rPr lang="en-US" dirty="0"/>
              <a:t>No pulling on lane line or wall</a:t>
            </a:r>
          </a:p>
          <a:p>
            <a:pPr lvl="1"/>
            <a:r>
              <a:rPr lang="en-US" dirty="0"/>
              <a:t>No propelling off bottom </a:t>
            </a:r>
          </a:p>
        </p:txBody>
      </p:sp>
    </p:spTree>
    <p:extLst>
      <p:ext uri="{BB962C8B-B14F-4D97-AF65-F5344CB8AC3E}">
        <p14:creationId xmlns:p14="http://schemas.microsoft.com/office/powerpoint/2010/main" val="10228038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Individual Medley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867" y="1600200"/>
            <a:ext cx="8796866" cy="4525963"/>
          </a:xfrm>
        </p:spPr>
        <p:txBody>
          <a:bodyPr/>
          <a:lstStyle/>
          <a:p>
            <a:r>
              <a:rPr lang="en-US" dirty="0"/>
              <a:t>Strokes must be swum in order</a:t>
            </a:r>
          </a:p>
          <a:p>
            <a:pPr lvl="1"/>
            <a:r>
              <a:rPr lang="en-US" dirty="0"/>
              <a:t>Butterfly, Back, Breast, Free</a:t>
            </a:r>
          </a:p>
          <a:p>
            <a:r>
              <a:rPr lang="en-US" dirty="0"/>
              <a:t>Must comply with Start and Finish rules for each stroke</a:t>
            </a:r>
          </a:p>
          <a:p>
            <a:pPr lvl="1"/>
            <a:r>
              <a:rPr lang="en-US" dirty="0"/>
              <a:t>Backstroke must start and finish on back</a:t>
            </a:r>
          </a:p>
          <a:p>
            <a:r>
              <a:rPr lang="en-US" dirty="0"/>
              <a:t>Freestyle must be swum on breast</a:t>
            </a:r>
          </a:p>
          <a:p>
            <a:r>
              <a:rPr lang="en-US" dirty="0"/>
              <a:t>Since it is all 100 IM, there are no turn infractions</a:t>
            </a:r>
          </a:p>
          <a:p>
            <a:pPr lvl="1"/>
            <a:r>
              <a:rPr lang="en-US" dirty="0"/>
              <a:t>End one stroke and start the next at each wall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67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Relay Exchanges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6253"/>
          </a:xfrm>
        </p:spPr>
        <p:txBody>
          <a:bodyPr/>
          <a:lstStyle/>
          <a:p>
            <a:r>
              <a:rPr lang="en-US" dirty="0"/>
              <a:t>Relay Early Take Offs must be dual confirmed to be a disqualification</a:t>
            </a:r>
          </a:p>
          <a:p>
            <a:pPr lvl="1"/>
            <a:r>
              <a:rPr lang="en-US" dirty="0"/>
              <a:t>2 officials must independently observe the same swimmer leaving early</a:t>
            </a:r>
          </a:p>
          <a:p>
            <a:pPr lvl="1"/>
            <a:r>
              <a:rPr lang="en-US" dirty="0"/>
              <a:t>Officials will use their heat sheet to mark </a:t>
            </a:r>
            <a:r>
              <a:rPr lang="en-US" dirty="0" err="1"/>
              <a:t>take-offs</a:t>
            </a:r>
            <a:r>
              <a:rPr lang="en-US" dirty="0"/>
              <a:t> as good or early</a:t>
            </a:r>
          </a:p>
          <a:p>
            <a:pPr lvl="1"/>
            <a:r>
              <a:rPr lang="en-US" dirty="0"/>
              <a:t>The 2 officials will compare sheets after the last exchange</a:t>
            </a:r>
          </a:p>
          <a:p>
            <a:r>
              <a:rPr lang="en-US" dirty="0"/>
              <a:t>2 Officials will be assigned to watch all lanes</a:t>
            </a:r>
          </a:p>
        </p:txBody>
      </p:sp>
    </p:spTree>
    <p:extLst>
      <p:ext uri="{BB962C8B-B14F-4D97-AF65-F5344CB8AC3E}">
        <p14:creationId xmlns:p14="http://schemas.microsoft.com/office/powerpoint/2010/main" val="18761824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Relay Exchanges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4853"/>
          </a:xfrm>
        </p:spPr>
        <p:txBody>
          <a:bodyPr>
            <a:normAutofit/>
          </a:bodyPr>
          <a:lstStyle/>
          <a:p>
            <a:r>
              <a:rPr lang="en-US" dirty="0"/>
              <a:t>Start end exchanges</a:t>
            </a:r>
          </a:p>
          <a:p>
            <a:pPr lvl="1"/>
            <a:r>
              <a:rPr lang="en-US" dirty="0"/>
              <a:t>Watch for swimmer’s feet to leave wall/block then look down to see if incoming swimmer has touched</a:t>
            </a:r>
          </a:p>
          <a:p>
            <a:r>
              <a:rPr lang="en-US" dirty="0"/>
              <a:t>Turn end exchanges</a:t>
            </a:r>
          </a:p>
          <a:p>
            <a:pPr lvl="1"/>
            <a:r>
              <a:rPr lang="en-US" dirty="0"/>
              <a:t>Swimmer’s hand must remain in contact with the wall. A coach/volunteer may place their hand on the swimmer’s hand</a:t>
            </a:r>
          </a:p>
          <a:p>
            <a:pPr lvl="1"/>
            <a:r>
              <a:rPr lang="en-US" dirty="0"/>
              <a:t>Watch for swimmer’s hand to leave wall then look to see if incoming swimmer has touched </a:t>
            </a:r>
          </a:p>
        </p:txBody>
      </p:sp>
    </p:spTree>
    <p:extLst>
      <p:ext uri="{BB962C8B-B14F-4D97-AF65-F5344CB8AC3E}">
        <p14:creationId xmlns:p14="http://schemas.microsoft.com/office/powerpoint/2010/main" val="1621999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FSSL Swimming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167" y="1227667"/>
            <a:ext cx="8847666" cy="5367866"/>
          </a:xfrm>
        </p:spPr>
        <p:txBody>
          <a:bodyPr>
            <a:normAutofit/>
          </a:bodyPr>
          <a:lstStyle/>
          <a:p>
            <a:r>
              <a:rPr lang="en-US" dirty="0"/>
              <a:t>FSSL follows USA Swimming Technical Rules</a:t>
            </a:r>
          </a:p>
          <a:p>
            <a:r>
              <a:rPr lang="en-US" dirty="0"/>
              <a:t>Several Exceptions:</a:t>
            </a:r>
          </a:p>
          <a:p>
            <a:pPr lvl="1"/>
            <a:r>
              <a:rPr lang="en-US" dirty="0"/>
              <a:t>Voice commands used, not whistles</a:t>
            </a:r>
          </a:p>
          <a:p>
            <a:pPr lvl="1"/>
            <a:r>
              <a:rPr lang="en-US" dirty="0"/>
              <a:t>DQs DO NOT go through the referee </a:t>
            </a:r>
          </a:p>
          <a:p>
            <a:pPr lvl="1"/>
            <a:r>
              <a:rPr lang="en-US" dirty="0"/>
              <a:t>False Starts are recalled</a:t>
            </a:r>
          </a:p>
          <a:p>
            <a:pPr lvl="1"/>
            <a:r>
              <a:rPr lang="en-US" dirty="0"/>
              <a:t>Relay exchanges at the shallow end are judged by when the hand leaves the wall  (Coaches/volunteers can place hand over the swimmers hand without restraining the swimmer)</a:t>
            </a:r>
          </a:p>
          <a:p>
            <a:pPr lvl="1"/>
            <a:r>
              <a:rPr lang="en-US" dirty="0"/>
              <a:t>Swimsuits do not follow current FINA rules</a:t>
            </a:r>
          </a:p>
        </p:txBody>
      </p:sp>
    </p:spTree>
    <p:extLst>
      <p:ext uri="{BB962C8B-B14F-4D97-AF65-F5344CB8AC3E}">
        <p14:creationId xmlns:p14="http://schemas.microsoft.com/office/powerpoint/2010/main" val="5355078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the Starter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393" y="1600200"/>
            <a:ext cx="8521002" cy="491017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Starter has the responsibility to ensure that all swimmers receive a fair and equitable start</a:t>
            </a:r>
          </a:p>
          <a:p>
            <a:r>
              <a:rPr lang="en-US" dirty="0"/>
              <a:t>Speak in a calm, conversational tone leading the swimmer to their starting position, and avoid any sharp or rapid commands that may break the swimmers concentration  </a:t>
            </a:r>
          </a:p>
          <a:p>
            <a:r>
              <a:rPr lang="en-US" dirty="0"/>
              <a:t>Carefully observe each swimmer to see that they have come to a stationary position prior to starting the race  </a:t>
            </a:r>
          </a:p>
          <a:p>
            <a:r>
              <a:rPr lang="en-US" dirty="0"/>
              <a:t>Understand the starting procedures, including hearing impaired starts, false start rules and early relay take off rules</a:t>
            </a:r>
          </a:p>
          <a:p>
            <a:r>
              <a:rPr lang="en-US" dirty="0"/>
              <a:t>Be consistent and follow the same routine throughout the entire meet </a:t>
            </a:r>
          </a:p>
          <a:p>
            <a:r>
              <a:rPr lang="en-US" dirty="0"/>
              <a:t>Act in a calm professional manner throughout the meet, you set a positive tone for the entire meet</a:t>
            </a:r>
          </a:p>
        </p:txBody>
      </p:sp>
    </p:spTree>
    <p:extLst>
      <p:ext uri="{BB962C8B-B14F-4D97-AF65-F5344CB8AC3E}">
        <p14:creationId xmlns:p14="http://schemas.microsoft.com/office/powerpoint/2010/main" val="27190060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Responsibilities of the Starter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Arrive at least 45 min prior to start</a:t>
            </a:r>
          </a:p>
          <a:p>
            <a:r>
              <a:rPr lang="en-US" dirty="0"/>
              <a:t>Check starting system is set up and working</a:t>
            </a:r>
          </a:p>
          <a:p>
            <a:r>
              <a:rPr lang="en-US" dirty="0"/>
              <a:t>Call officials meeting </a:t>
            </a:r>
          </a:p>
          <a:p>
            <a:pPr lvl="1"/>
            <a:r>
              <a:rPr lang="en-US" dirty="0"/>
              <a:t>(Referee does this at Divisional and All Star Meets)</a:t>
            </a:r>
          </a:p>
          <a:p>
            <a:pPr lvl="1"/>
            <a:r>
              <a:rPr lang="en-US" dirty="0"/>
              <a:t>Determine Referee for meet</a:t>
            </a:r>
          </a:p>
          <a:p>
            <a:pPr lvl="1"/>
            <a:r>
              <a:rPr lang="en-US" dirty="0"/>
              <a:t>Either Starter or Ref does a rules briefing</a:t>
            </a:r>
          </a:p>
          <a:p>
            <a:pPr lvl="1"/>
            <a:r>
              <a:rPr lang="en-US" dirty="0"/>
              <a:t>Deck assignments and rotation for S&amp;Ts</a:t>
            </a:r>
          </a:p>
          <a:p>
            <a:pPr lvl="1"/>
            <a:r>
              <a:rPr lang="en-US" dirty="0"/>
              <a:t>Relay take-off assignments</a:t>
            </a:r>
          </a:p>
          <a:p>
            <a:pPr lvl="1"/>
            <a:r>
              <a:rPr lang="en-US" dirty="0"/>
              <a:t>Have S&amp;T’s sign attendance sheet</a:t>
            </a:r>
          </a:p>
        </p:txBody>
      </p:sp>
    </p:spTree>
    <p:extLst>
      <p:ext uri="{BB962C8B-B14F-4D97-AF65-F5344CB8AC3E}">
        <p14:creationId xmlns:p14="http://schemas.microsoft.com/office/powerpoint/2010/main" val="20505356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Responsibilities of the Starter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9410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Call Timer’s meeting</a:t>
            </a:r>
          </a:p>
          <a:p>
            <a:pPr lvl="1"/>
            <a:r>
              <a:rPr lang="en-US" dirty="0"/>
              <a:t>Assign 3 timers per lane (not all from same team)</a:t>
            </a:r>
          </a:p>
          <a:p>
            <a:pPr lvl="1"/>
            <a:r>
              <a:rPr lang="en-US" dirty="0"/>
              <a:t>Identify head timer</a:t>
            </a:r>
          </a:p>
          <a:p>
            <a:pPr lvl="1"/>
            <a:r>
              <a:rPr lang="en-US" dirty="0"/>
              <a:t>Review starting routine</a:t>
            </a:r>
          </a:p>
          <a:p>
            <a:pPr lvl="2"/>
            <a:r>
              <a:rPr lang="en-US" dirty="0"/>
              <a:t>Start watch on the flash</a:t>
            </a:r>
          </a:p>
          <a:p>
            <a:pPr lvl="2"/>
            <a:r>
              <a:rPr lang="en-US" dirty="0"/>
              <a:t>Stop when swimmer touches wall</a:t>
            </a:r>
          </a:p>
          <a:p>
            <a:pPr lvl="2"/>
            <a:r>
              <a:rPr lang="en-US" dirty="0"/>
              <a:t>At edge, leaning over to see touch</a:t>
            </a:r>
          </a:p>
          <a:p>
            <a:pPr lvl="1"/>
            <a:r>
              <a:rPr lang="en-US" dirty="0"/>
              <a:t>Record all 3 times on timer sheet – even if DQ</a:t>
            </a:r>
          </a:p>
          <a:p>
            <a:pPr lvl="1"/>
            <a:r>
              <a:rPr lang="en-US" dirty="0"/>
              <a:t>Stand back at the start</a:t>
            </a:r>
          </a:p>
          <a:p>
            <a:pPr lvl="1"/>
            <a:r>
              <a:rPr lang="en-US" dirty="0"/>
              <a:t>Check swimmers’ names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763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Starter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Assure timers and S&amp;Ts in place</a:t>
            </a:r>
          </a:p>
          <a:p>
            <a:r>
              <a:rPr lang="en-US" dirty="0"/>
              <a:t>Start of Event </a:t>
            </a:r>
          </a:p>
          <a:p>
            <a:pPr lvl="1"/>
            <a:r>
              <a:rPr lang="en-US" dirty="0"/>
              <a:t>Announce the event and number of heats</a:t>
            </a:r>
          </a:p>
          <a:p>
            <a:r>
              <a:rPr lang="en-US" dirty="0"/>
              <a:t>Subsequent heats announce only heat number then “Swimmers Step up” </a:t>
            </a:r>
          </a:p>
          <a:p>
            <a:r>
              <a:rPr lang="en-US" dirty="0"/>
              <a:t>“Take your mark”</a:t>
            </a:r>
          </a:p>
          <a:p>
            <a:pPr lvl="1"/>
            <a:r>
              <a:rPr lang="en-US" dirty="0"/>
              <a:t>Observe swimmers come to stationary position</a:t>
            </a:r>
          </a:p>
          <a:p>
            <a:r>
              <a:rPr lang="en-US" dirty="0"/>
              <a:t>Sound starting signal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2896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Starter Protocol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backstroke start</a:t>
            </a:r>
          </a:p>
          <a:p>
            <a:pPr lvl="1"/>
            <a:r>
              <a:rPr lang="en-US" dirty="0"/>
              <a:t>Announce heat and “Swimmers step in”</a:t>
            </a:r>
          </a:p>
          <a:p>
            <a:pPr lvl="1"/>
            <a:r>
              <a:rPr lang="en-US" dirty="0"/>
              <a:t>“Place your feet”</a:t>
            </a:r>
          </a:p>
          <a:p>
            <a:pPr lvl="2"/>
            <a:r>
              <a:rPr lang="en-US" dirty="0"/>
              <a:t>Assure toes are not over the gutter</a:t>
            </a:r>
          </a:p>
          <a:p>
            <a:pPr lvl="1"/>
            <a:r>
              <a:rPr lang="en-US" dirty="0"/>
              <a:t>“Take your mark”</a:t>
            </a:r>
          </a:p>
          <a:p>
            <a:pPr lvl="2"/>
            <a:r>
              <a:rPr lang="en-US" dirty="0"/>
              <a:t>Observe swimmers come to a stationary position</a:t>
            </a:r>
          </a:p>
          <a:p>
            <a:pPr lvl="1"/>
            <a:r>
              <a:rPr lang="en-US" dirty="0"/>
              <a:t>Sound starting system</a:t>
            </a:r>
          </a:p>
        </p:txBody>
      </p:sp>
    </p:spTree>
    <p:extLst>
      <p:ext uri="{BB962C8B-B14F-4D97-AF65-F5344CB8AC3E}">
        <p14:creationId xmlns:p14="http://schemas.microsoft.com/office/powerpoint/2010/main" val="42502429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Starter Protocol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232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If swimmers don’t respond promptly </a:t>
            </a:r>
          </a:p>
          <a:p>
            <a:pPr lvl="1"/>
            <a:r>
              <a:rPr lang="en-US" dirty="0"/>
              <a:t>Ask them to “Stand Please”</a:t>
            </a:r>
          </a:p>
          <a:p>
            <a:r>
              <a:rPr lang="en-US" dirty="0"/>
              <a:t>Remember you are dealing with ages 4-18 so stationary can vary depending on age</a:t>
            </a:r>
          </a:p>
          <a:p>
            <a:r>
              <a:rPr lang="en-US" dirty="0"/>
              <a:t>Starters responsibility to determine when swimmers are stationary</a:t>
            </a:r>
          </a:p>
          <a:p>
            <a:r>
              <a:rPr lang="en-US" dirty="0"/>
              <a:t>DO NOT rush the starts</a:t>
            </a:r>
          </a:p>
          <a:p>
            <a:r>
              <a:rPr lang="en-US" dirty="0"/>
              <a:t>You may announce the next event/heat while swimmers are still swimming however, do not step them up until the prior heat finishes</a:t>
            </a:r>
          </a:p>
        </p:txBody>
      </p:sp>
    </p:spTree>
    <p:extLst>
      <p:ext uri="{BB962C8B-B14F-4D97-AF65-F5344CB8AC3E}">
        <p14:creationId xmlns:p14="http://schemas.microsoft.com/office/powerpoint/2010/main" val="32152093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the Referee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315" y="1600200"/>
            <a:ext cx="8585312" cy="5070928"/>
          </a:xfrm>
        </p:spPr>
        <p:txBody>
          <a:bodyPr>
            <a:normAutofit/>
          </a:bodyPr>
          <a:lstStyle/>
          <a:p>
            <a:r>
              <a:rPr lang="en-US" b="1" dirty="0"/>
              <a:t>Highly recommended Referee only act as Ref</a:t>
            </a:r>
          </a:p>
          <a:p>
            <a:r>
              <a:rPr lang="en-US" dirty="0"/>
              <a:t>Resolve disputes occurring at the meet</a:t>
            </a:r>
          </a:p>
          <a:p>
            <a:r>
              <a:rPr lang="en-US" dirty="0"/>
              <a:t>Answer questions/clarify rules</a:t>
            </a:r>
          </a:p>
          <a:p>
            <a:r>
              <a:rPr lang="en-US" dirty="0"/>
              <a:t>Run the officials briefing</a:t>
            </a:r>
          </a:p>
          <a:p>
            <a:r>
              <a:rPr lang="en-US" dirty="0"/>
              <a:t>Deck assignments, jurisdiction, relay </a:t>
            </a:r>
            <a:r>
              <a:rPr lang="en-US" dirty="0" err="1"/>
              <a:t>take-offs</a:t>
            </a:r>
            <a:endParaRPr lang="en-US" dirty="0"/>
          </a:p>
          <a:p>
            <a:r>
              <a:rPr lang="en-US" dirty="0"/>
              <a:t>At the end of meet, the referee is to sign-off on the results-this ends the meet</a:t>
            </a:r>
          </a:p>
          <a:p>
            <a:r>
              <a:rPr lang="en-US" dirty="0"/>
              <a:t>Cameras cannot be used to overturn a call and should not be viewed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6389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Referee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3079"/>
            <a:ext cx="8229600" cy="513545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For Dual Meets</a:t>
            </a:r>
          </a:p>
          <a:p>
            <a:pPr lvl="1"/>
            <a:r>
              <a:rPr lang="en-US" dirty="0"/>
              <a:t>Is most experienced official on deck</a:t>
            </a:r>
          </a:p>
          <a:p>
            <a:pPr lvl="1"/>
            <a:r>
              <a:rPr lang="en-US" dirty="0"/>
              <a:t>Highly recommended they act only as Referee</a:t>
            </a:r>
          </a:p>
          <a:p>
            <a:pPr lvl="2"/>
            <a:r>
              <a:rPr lang="en-US" dirty="0"/>
              <a:t>If necessary, can act as Starter/Referee or S&amp;T/Referee</a:t>
            </a:r>
          </a:p>
          <a:p>
            <a:pPr lvl="1"/>
            <a:r>
              <a:rPr lang="en-US" dirty="0"/>
              <a:t>Will NOT sign off on DQs  </a:t>
            </a:r>
          </a:p>
          <a:p>
            <a:pPr lvl="1"/>
            <a:r>
              <a:rPr lang="en-US" dirty="0"/>
              <a:t>Will not normally make calls unless also acting as S&amp;T, or doing relay take-offs or false starts </a:t>
            </a:r>
          </a:p>
          <a:p>
            <a:pPr lvl="1"/>
            <a:r>
              <a:rPr lang="en-US" dirty="0"/>
              <a:t>They should make a call in the event they witness an egregious violation that could be seen throughout the pool deck but was missed by the assigned official</a:t>
            </a:r>
          </a:p>
          <a:p>
            <a:pPr lvl="1"/>
            <a:r>
              <a:rPr lang="en-US" dirty="0"/>
              <a:t>Can only overturn calls </a:t>
            </a:r>
            <a:r>
              <a:rPr lang="en-US" sz="3000" dirty="0"/>
              <a:t>that they have witnessed </a:t>
            </a:r>
            <a:r>
              <a:rPr lang="en-US" dirty="0"/>
              <a:t>or if the S&amp;T misinterprets rule or does not describe an action that is a violation</a:t>
            </a:r>
          </a:p>
        </p:txBody>
      </p:sp>
    </p:spTree>
    <p:extLst>
      <p:ext uri="{BB962C8B-B14F-4D97-AF65-F5344CB8AC3E}">
        <p14:creationId xmlns:p14="http://schemas.microsoft.com/office/powerpoint/2010/main" val="6799073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Referee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Divisional or All Star </a:t>
            </a:r>
            <a:r>
              <a:rPr lang="en-US" dirty="0">
                <a:solidFill>
                  <a:srgbClr val="000000"/>
                </a:solidFill>
              </a:rPr>
              <a:t>Meets</a:t>
            </a:r>
          </a:p>
          <a:p>
            <a:pPr lvl="1"/>
            <a:r>
              <a:rPr lang="en-US" dirty="0"/>
              <a:t>Is overseeing the meet</a:t>
            </a:r>
          </a:p>
          <a:p>
            <a:pPr lvl="1"/>
            <a:r>
              <a:rPr lang="en-US" dirty="0"/>
              <a:t>Should act only as Referee</a:t>
            </a:r>
          </a:p>
          <a:p>
            <a:pPr lvl="1"/>
            <a:r>
              <a:rPr lang="en-US" dirty="0"/>
              <a:t>Observe Starter and S&amp;T</a:t>
            </a:r>
          </a:p>
          <a:p>
            <a:pPr lvl="1"/>
            <a:r>
              <a:rPr lang="en-US" dirty="0"/>
              <a:t>Deal with issues arising with coaches, dual confirmation and any other issue that may arise</a:t>
            </a:r>
          </a:p>
          <a:p>
            <a:pPr lvl="1"/>
            <a:r>
              <a:rPr lang="en-US" dirty="0"/>
              <a:t>Focus should be on what is </a:t>
            </a:r>
            <a:r>
              <a:rPr lang="en-US" dirty="0">
                <a:solidFill>
                  <a:srgbClr val="000000"/>
                </a:solidFill>
              </a:rPr>
              <a:t>happening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in pool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537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 of Dual Meets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467" y="1600200"/>
            <a:ext cx="8839199" cy="4525963"/>
          </a:xfrm>
        </p:spPr>
        <p:txBody>
          <a:bodyPr>
            <a:normAutofit/>
          </a:bodyPr>
          <a:lstStyle/>
          <a:p>
            <a:r>
              <a:rPr lang="en-US" dirty="0"/>
              <a:t>Home team shall provide the starter for the meet</a:t>
            </a:r>
          </a:p>
          <a:p>
            <a:r>
              <a:rPr lang="en-US" dirty="0"/>
              <a:t>The most senior official will be Referee</a:t>
            </a:r>
          </a:p>
          <a:p>
            <a:pPr lvl="1"/>
            <a:r>
              <a:rPr lang="en-US" b="1" dirty="0"/>
              <a:t>Highly recommended they act only as Referee</a:t>
            </a:r>
          </a:p>
          <a:p>
            <a:pPr lvl="1"/>
            <a:r>
              <a:rPr lang="en-US" b="1" dirty="0"/>
              <a:t>If necessary, may be starter or any other S&amp;T official</a:t>
            </a:r>
          </a:p>
          <a:p>
            <a:pPr lvl="0"/>
            <a:r>
              <a:rPr lang="en-US" dirty="0"/>
              <a:t>The Starter is only to make false start calls and early take off calls (relay only)</a:t>
            </a:r>
          </a:p>
          <a:p>
            <a:pPr lvl="1"/>
            <a:r>
              <a:rPr lang="en-US" dirty="0"/>
              <a:t>unless they are assuming the role of an S&amp;T after the start of the race.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279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103" y="274638"/>
            <a:ext cx="8441697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Format for Divisional and All Star </a:t>
            </a:r>
            <a:r>
              <a:rPr lang="en-US" dirty="0">
                <a:solidFill>
                  <a:srgbClr val="000000"/>
                </a:solidFill>
              </a:rPr>
              <a:t>Meets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467" y="1417638"/>
            <a:ext cx="8864599" cy="515704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Host team will arrange for one Referee and the Starter/Starters for the meet.  </a:t>
            </a:r>
          </a:p>
          <a:p>
            <a:pPr lvl="0"/>
            <a:r>
              <a:rPr lang="en-US" dirty="0"/>
              <a:t>The Referee should be a USAS certified official or a YMCA Level II certified official. </a:t>
            </a:r>
          </a:p>
          <a:p>
            <a:pPr lvl="0"/>
            <a:r>
              <a:rPr lang="en-US" dirty="0"/>
              <a:t>The Referee and the Starter should not both be from the same team in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dirty="0"/>
              <a:t>Division, unless agreed upon by all teams.  </a:t>
            </a:r>
          </a:p>
          <a:p>
            <a:pPr lvl="1"/>
            <a:r>
              <a:rPr lang="en-US" dirty="0"/>
              <a:t>If there are not certified officials available to assume the Referee position, the most experienced FSSL official should be used.  </a:t>
            </a:r>
          </a:p>
          <a:p>
            <a:pPr lvl="1"/>
            <a:r>
              <a:rPr lang="en-US" dirty="0"/>
              <a:t>The Referee and Starter should make only false start or early relay take off calls</a:t>
            </a:r>
          </a:p>
        </p:txBody>
      </p:sp>
    </p:spTree>
    <p:extLst>
      <p:ext uri="{BB962C8B-B14F-4D97-AF65-F5344CB8AC3E}">
        <p14:creationId xmlns:p14="http://schemas.microsoft.com/office/powerpoint/2010/main" val="1345189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S&amp;T Format for All Meets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801" y="1417638"/>
            <a:ext cx="8805332" cy="54403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At least four S&amp;T officials will be assigned to </a:t>
            </a:r>
            <a:r>
              <a:rPr lang="en-US" dirty="0">
                <a:solidFill>
                  <a:srgbClr val="000000"/>
                </a:solidFill>
              </a:rPr>
              <a:t>officiate</a:t>
            </a:r>
            <a:endParaRPr lang="en-US" strike="sngStrike" dirty="0">
              <a:solidFill>
                <a:srgbClr val="000000"/>
              </a:solidFill>
            </a:endParaRPr>
          </a:p>
          <a:p>
            <a:r>
              <a:rPr lang="en-US" dirty="0"/>
              <a:t>Officials are to be positioned with at least 2 at the start end and at least 2 at the turn end of the pool</a:t>
            </a:r>
          </a:p>
          <a:p>
            <a:r>
              <a:rPr lang="en-US" dirty="0"/>
              <a:t>Each S&amp;T </a:t>
            </a:r>
            <a:r>
              <a:rPr lang="en-US" dirty="0">
                <a:solidFill>
                  <a:srgbClr val="000000"/>
                </a:solidFill>
              </a:rPr>
              <a:t>official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will be responsible for calls made in their jurisdiction  </a:t>
            </a:r>
          </a:p>
          <a:p>
            <a:r>
              <a:rPr lang="en-US" dirty="0"/>
              <a:t>Each team should supply at least 2 S&amp;T officials.  </a:t>
            </a:r>
          </a:p>
          <a:p>
            <a:r>
              <a:rPr lang="en-US" dirty="0"/>
              <a:t>The Referee will make the assignments of the S &amp; T’s on the deck </a:t>
            </a:r>
          </a:p>
          <a:p>
            <a:r>
              <a:rPr lang="en-US" dirty="0"/>
              <a:t>If a fifth S&amp;T is available, it is recommended that they act as a Chief Judge to notify the swimmers of their DQs. </a:t>
            </a:r>
          </a:p>
        </p:txBody>
      </p:sp>
    </p:spTree>
    <p:extLst>
      <p:ext uri="{BB962C8B-B14F-4D97-AF65-F5344CB8AC3E}">
        <p14:creationId xmlns:p14="http://schemas.microsoft.com/office/powerpoint/2010/main" val="722780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Info For S&amp;Ts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67" y="1600200"/>
            <a:ext cx="8856133" cy="4926253"/>
          </a:xfrm>
        </p:spPr>
        <p:txBody>
          <a:bodyPr>
            <a:normAutofit/>
          </a:bodyPr>
          <a:lstStyle/>
          <a:p>
            <a:r>
              <a:rPr lang="en-US" dirty="0"/>
              <a:t>Attire:</a:t>
            </a:r>
          </a:p>
          <a:p>
            <a:pPr lvl="1"/>
            <a:r>
              <a:rPr lang="en-US" dirty="0"/>
              <a:t>White shirt, preferably with collar, tucked in</a:t>
            </a:r>
          </a:p>
          <a:p>
            <a:pPr lvl="1"/>
            <a:r>
              <a:rPr lang="en-US" dirty="0"/>
              <a:t>Navy blue shorts, pants, skirt</a:t>
            </a:r>
          </a:p>
          <a:p>
            <a:pPr lvl="1"/>
            <a:r>
              <a:rPr lang="en-US" dirty="0"/>
              <a:t>Comfortable shoes</a:t>
            </a:r>
          </a:p>
          <a:p>
            <a:pPr lvl="1"/>
            <a:r>
              <a:rPr lang="en-US" dirty="0"/>
              <a:t>Hat, Sunglasses &amp; Sunscreen recommended</a:t>
            </a:r>
          </a:p>
          <a:p>
            <a:r>
              <a:rPr lang="en-US" dirty="0"/>
              <a:t>Arrive at the meet at least half hour before meet start</a:t>
            </a:r>
          </a:p>
          <a:p>
            <a:r>
              <a:rPr lang="en-US" dirty="0"/>
              <a:t>Attend Officials Briefing</a:t>
            </a:r>
          </a:p>
          <a:p>
            <a:r>
              <a:rPr lang="en-US" dirty="0"/>
              <a:t>Look and Act Professional at all times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394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Stroke &amp; Turn Official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467" y="1600200"/>
            <a:ext cx="8856133" cy="4525963"/>
          </a:xfrm>
        </p:spPr>
        <p:txBody>
          <a:bodyPr/>
          <a:lstStyle/>
          <a:p>
            <a:r>
              <a:rPr lang="en-US" dirty="0"/>
              <a:t>Determine whether the swimmer performed their strokes, turns and finishes in accordance with the USA Swimming rules for that year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Each S &amp; T Judge must be thoroughly familiar with these rules and be willing and able to make a call for any rule violation they have seen in their jurisdiction</a:t>
            </a:r>
          </a:p>
        </p:txBody>
      </p:sp>
    </p:spTree>
    <p:extLst>
      <p:ext uri="{BB962C8B-B14F-4D97-AF65-F5344CB8AC3E}">
        <p14:creationId xmlns:p14="http://schemas.microsoft.com/office/powerpoint/2010/main" val="2186410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S&amp;T Official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1" y="1600200"/>
            <a:ext cx="8720666" cy="5022703"/>
          </a:xfrm>
        </p:spPr>
        <p:txBody>
          <a:bodyPr>
            <a:normAutofit/>
          </a:bodyPr>
          <a:lstStyle/>
          <a:p>
            <a:r>
              <a:rPr lang="en-US" dirty="0"/>
              <a:t>Where to Stand:</a:t>
            </a:r>
          </a:p>
          <a:p>
            <a:pPr lvl="1"/>
            <a:r>
              <a:rPr lang="en-US" dirty="0"/>
              <a:t>Center yourself over all lanes in your jurisdiction</a:t>
            </a:r>
          </a:p>
          <a:p>
            <a:r>
              <a:rPr lang="en-US" dirty="0"/>
              <a:t>Start End:</a:t>
            </a:r>
          </a:p>
          <a:p>
            <a:pPr lvl="1"/>
            <a:r>
              <a:rPr lang="en-US" dirty="0"/>
              <a:t>Stand back from the edge during the start</a:t>
            </a:r>
          </a:p>
          <a:p>
            <a:pPr lvl="1"/>
            <a:r>
              <a:rPr lang="en-US" dirty="0"/>
              <a:t>Immediately after start step up to the edge </a:t>
            </a:r>
          </a:p>
          <a:p>
            <a:pPr lvl="1"/>
            <a:r>
              <a:rPr lang="en-US" dirty="0"/>
              <a:t>Step back when swimmers leave jurisdiction</a:t>
            </a:r>
          </a:p>
          <a:p>
            <a:r>
              <a:rPr lang="en-US" dirty="0"/>
              <a:t>Turn End:</a:t>
            </a:r>
          </a:p>
          <a:p>
            <a:pPr lvl="1"/>
            <a:r>
              <a:rPr lang="en-US" dirty="0"/>
              <a:t>Stand back from Edge</a:t>
            </a:r>
          </a:p>
          <a:p>
            <a:pPr lvl="1"/>
            <a:r>
              <a:rPr lang="en-US" dirty="0"/>
              <a:t>Step up to edge when swimmers in jurisdiction</a:t>
            </a:r>
          </a:p>
        </p:txBody>
      </p:sp>
    </p:spTree>
    <p:extLst>
      <p:ext uri="{BB962C8B-B14F-4D97-AF65-F5344CB8AC3E}">
        <p14:creationId xmlns:p14="http://schemas.microsoft.com/office/powerpoint/2010/main" val="4126028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2330</Words>
  <Application>Microsoft Macintosh PowerPoint</Application>
  <PresentationFormat>On-screen Show (4:3)</PresentationFormat>
  <Paragraphs>288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Arial</vt:lpstr>
      <vt:lpstr>Calibri</vt:lpstr>
      <vt:lpstr>Office Theme</vt:lpstr>
      <vt:lpstr>FSSL Officials Training 2022 (Final) Nancy Pressly pressly@me.com Satoshi Katsumoto katsus@gmail.com </vt:lpstr>
      <vt:lpstr>Goals of FSSL Officiating</vt:lpstr>
      <vt:lpstr>FSSL Swimming Rules</vt:lpstr>
      <vt:lpstr>Format of Dual Meets</vt:lpstr>
      <vt:lpstr>Format for Divisional and All Star Meets</vt:lpstr>
      <vt:lpstr>S&amp;T Format for All Meets</vt:lpstr>
      <vt:lpstr>General Info For S&amp;Ts</vt:lpstr>
      <vt:lpstr>Role of Stroke &amp; Turn Official</vt:lpstr>
      <vt:lpstr>Role of S&amp;T Official (cont.)</vt:lpstr>
      <vt:lpstr>Role of S&amp;T Official (cont.)</vt:lpstr>
      <vt:lpstr>FSSL DQ Notation on Heat Sheet</vt:lpstr>
      <vt:lpstr>FSSL DQ Notation on  Heat Sheet Footer</vt:lpstr>
      <vt:lpstr>Role of S&amp;T Official (cont.)</vt:lpstr>
      <vt:lpstr>Role of S&amp;T Official (cont.)</vt:lpstr>
      <vt:lpstr>Role of S&amp;T Official (cont.)</vt:lpstr>
      <vt:lpstr>Role of S&amp;T Official (cont.)</vt:lpstr>
      <vt:lpstr>Role of S&amp;T Official (cont.)</vt:lpstr>
      <vt:lpstr>Role of S&amp;T Official (cont.)</vt:lpstr>
      <vt:lpstr>Role of S&amp;T Official (cont.)</vt:lpstr>
      <vt:lpstr>Role of S&amp;T Official (cont.)</vt:lpstr>
      <vt:lpstr>Role of S&amp;T Official (cont.)</vt:lpstr>
      <vt:lpstr>Officiating the Strokes</vt:lpstr>
      <vt:lpstr>Butterfly https://www.usaswimming.org/video/officiating-butterfly </vt:lpstr>
      <vt:lpstr>Back https://www.usaswimming.org/video/officiating-backstroke </vt:lpstr>
      <vt:lpstr>Breast https://www.usaswimming.org/video/officiating-breaststroke </vt:lpstr>
      <vt:lpstr>Freestyle </vt:lpstr>
      <vt:lpstr>Individual Medley</vt:lpstr>
      <vt:lpstr>Relay Exchanges</vt:lpstr>
      <vt:lpstr>Relay Exchanges (cont.)</vt:lpstr>
      <vt:lpstr>Role of the Starter</vt:lpstr>
      <vt:lpstr>Responsibilities of the Starter</vt:lpstr>
      <vt:lpstr>Responsibilities of the Starter (cont.)</vt:lpstr>
      <vt:lpstr>Starter Protocol</vt:lpstr>
      <vt:lpstr>Starter Protocol (cont.)</vt:lpstr>
      <vt:lpstr>Starter Protocol (cont.)</vt:lpstr>
      <vt:lpstr>Role of the Referee</vt:lpstr>
      <vt:lpstr>Role of Referee (cont.)</vt:lpstr>
      <vt:lpstr>Role of Referee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FSSL Officials Training</dc:title>
  <dc:creator>Bill Pressly</dc:creator>
  <cp:lastModifiedBy>Bill Pressly</cp:lastModifiedBy>
  <cp:revision>48</cp:revision>
  <cp:lastPrinted>2018-05-29T15:56:08Z</cp:lastPrinted>
  <dcterms:created xsi:type="dcterms:W3CDTF">2017-04-30T00:31:01Z</dcterms:created>
  <dcterms:modified xsi:type="dcterms:W3CDTF">2022-05-30T23:19:23Z</dcterms:modified>
</cp:coreProperties>
</file>